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6" r:id="rId8"/>
    <p:sldId id="265" r:id="rId9"/>
    <p:sldId id="263" r:id="rId10"/>
    <p:sldId id="267" r:id="rId11"/>
    <p:sldId id="268" r:id="rId12"/>
    <p:sldId id="270" r:id="rId13"/>
    <p:sldId id="269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32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AF5E89-DDE2-F5B1-393F-1984B88E2762}" v="2049" dt="2024-12-25T18:06:25.3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81" autoAdjust="0"/>
    <p:restoredTop sz="94660"/>
  </p:normalViewPr>
  <p:slideViewPr>
    <p:cSldViewPr snapToGrid="0">
      <p:cViewPr varScale="1">
        <p:scale>
          <a:sx n="89" d="100"/>
          <a:sy n="89" d="100"/>
        </p:scale>
        <p:origin x="4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26.12.2024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54676" y="1315546"/>
            <a:ext cx="5623775" cy="2387600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/>
              <a:t>Платформа для картографии и </a:t>
            </a:r>
            <a:r>
              <a:rPr lang="ru-RU"/>
              <a:t>создания собственных карт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54676" y="4600151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ru-RU" dirty="0" err="1"/>
              <a:t>Богданцев</a:t>
            </a:r>
            <a:r>
              <a:rPr lang="ru-RU" dirty="0"/>
              <a:t> Александр Викторович</a:t>
            </a:r>
          </a:p>
          <a:p>
            <a:pPr algn="l"/>
            <a:r>
              <a:rPr lang="ru-RU" dirty="0"/>
              <a:t>Завьялов Павел Андреевич</a:t>
            </a:r>
          </a:p>
          <a:p>
            <a:pPr algn="l"/>
            <a:r>
              <a:rPr lang="ru-RU" dirty="0"/>
              <a:t>Захаркин Егор Сергеевич</a:t>
            </a:r>
          </a:p>
        </p:txBody>
      </p:sp>
      <p:pic>
        <p:nvPicPr>
          <p:cNvPr id="4" name="Рисунок 3" descr="Изображение выглядит как текст, мультимедиа, снимок экрана, Устройство отображения&#10;&#10;Автоматически созданное описание">
            <a:extLst>
              <a:ext uri="{FF2B5EF4-FFF2-40B4-BE49-F238E27FC236}">
                <a16:creationId xmlns:a16="http://schemas.microsoft.com/office/drawing/2014/main" xmlns="" id="{061D150E-AF5B-80D4-8900-31CF40CB7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777" y="1850571"/>
            <a:ext cx="5046367" cy="315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Скругленный прямоугольник 11"/>
          <p:cNvSpPr/>
          <p:nvPr/>
        </p:nvSpPr>
        <p:spPr>
          <a:xfrm>
            <a:off x="155575" y="4701396"/>
            <a:ext cx="6581655" cy="2061713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5193103" y="1011231"/>
            <a:ext cx="6998898" cy="3353735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0" y="1526875"/>
            <a:ext cx="4749267" cy="1923691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DD80FC5-A99B-9ECC-9567-0F9848202737}"/>
              </a:ext>
            </a:extLst>
          </p:cNvPr>
          <p:cNvSpPr txBox="1"/>
          <p:nvPr/>
        </p:nvSpPr>
        <p:spPr>
          <a:xfrm>
            <a:off x="214648" y="364900"/>
            <a:ext cx="885422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/>
              <a:t>Методика выполнения. Разработка кода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r="30553"/>
          <a:stretch/>
        </p:blipFill>
        <p:spPr>
          <a:xfrm>
            <a:off x="297254" y="4940018"/>
            <a:ext cx="6298295" cy="10344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4648" y="6213099"/>
            <a:ext cx="3838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Пример </a:t>
            </a:r>
            <a:r>
              <a:rPr lang="ru-RU" dirty="0" smtClean="0"/>
              <a:t>кнопок выбора</a:t>
            </a:r>
            <a:endParaRPr lang="ru-RU" dirty="0"/>
          </a:p>
        </p:txBody>
      </p:sp>
      <p:sp>
        <p:nvSpPr>
          <p:cNvPr id="5" name="AutoShape 2" descr="blob:https://web.telegram.org/1837cdde-a2af-40d0-ad42-2faa535b855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1" r="48133"/>
          <a:stretch/>
        </p:blipFill>
        <p:spPr>
          <a:xfrm>
            <a:off x="155575" y="1707694"/>
            <a:ext cx="4192138" cy="11144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5575" y="2958524"/>
            <a:ext cx="3605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Параметры </a:t>
            </a:r>
            <a:r>
              <a:rPr lang="ru-RU" dirty="0" smtClean="0"/>
              <a:t>логотипа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4559" y="1240809"/>
            <a:ext cx="6555985" cy="255650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36015" y="3896474"/>
            <a:ext cx="6418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Адаптация </a:t>
            </a:r>
            <a:r>
              <a:rPr lang="ru-RU" dirty="0" smtClean="0"/>
              <a:t>для мобильных устройств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411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DD80FC5-A99B-9ECC-9567-0F9848202737}"/>
              </a:ext>
            </a:extLst>
          </p:cNvPr>
          <p:cNvSpPr txBox="1"/>
          <p:nvPr/>
        </p:nvSpPr>
        <p:spPr>
          <a:xfrm>
            <a:off x="171718" y="171717"/>
            <a:ext cx="575256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/>
              <a:t>Результаты 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xmlns="" id="{E5E9A95F-139A-8237-13A3-B961A3254A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5031493"/>
              </p:ext>
            </p:extLst>
          </p:nvPr>
        </p:nvGraphicFramePr>
        <p:xfrm>
          <a:off x="279041" y="933718"/>
          <a:ext cx="11470627" cy="53248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7410">
                  <a:extLst>
                    <a:ext uri="{9D8B030D-6E8A-4147-A177-3AD203B41FA5}">
                      <a16:colId xmlns:a16="http://schemas.microsoft.com/office/drawing/2014/main" xmlns="" val="1619400839"/>
                    </a:ext>
                  </a:extLst>
                </a:gridCol>
                <a:gridCol w="2399286">
                  <a:extLst>
                    <a:ext uri="{9D8B030D-6E8A-4147-A177-3AD203B41FA5}">
                      <a16:colId xmlns:a16="http://schemas.microsoft.com/office/drawing/2014/main" xmlns="" val="432511441"/>
                    </a:ext>
                  </a:extLst>
                </a:gridCol>
                <a:gridCol w="2117991">
                  <a:extLst>
                    <a:ext uri="{9D8B030D-6E8A-4147-A177-3AD203B41FA5}">
                      <a16:colId xmlns:a16="http://schemas.microsoft.com/office/drawing/2014/main" xmlns="" val="981821481"/>
                    </a:ext>
                  </a:extLst>
                </a:gridCol>
                <a:gridCol w="1867435">
                  <a:extLst>
                    <a:ext uri="{9D8B030D-6E8A-4147-A177-3AD203B41FA5}">
                      <a16:colId xmlns:a16="http://schemas.microsoft.com/office/drawing/2014/main" xmlns="" val="2142214088"/>
                    </a:ext>
                  </a:extLst>
                </a:gridCol>
                <a:gridCol w="1738646">
                  <a:extLst>
                    <a:ext uri="{9D8B030D-6E8A-4147-A177-3AD203B41FA5}">
                      <a16:colId xmlns:a16="http://schemas.microsoft.com/office/drawing/2014/main" xmlns="" val="2377512746"/>
                    </a:ext>
                  </a:extLst>
                </a:gridCol>
                <a:gridCol w="1609859">
                  <a:extLst>
                    <a:ext uri="{9D8B030D-6E8A-4147-A177-3AD203B41FA5}">
                      <a16:colId xmlns:a16="http://schemas.microsoft.com/office/drawing/2014/main" xmlns="" val="244974381"/>
                    </a:ext>
                  </a:extLst>
                </a:gridCol>
              </a:tblGrid>
              <a:tr h="1199377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Номер теста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Назначение теста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Значение исходных данных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Ожидаемый результат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Реакция программы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Вывод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29491929"/>
                  </a:ext>
                </a:extLst>
              </a:tr>
              <a:tr h="1199377">
                <a:tc>
                  <a:txBody>
                    <a:bodyPr/>
                    <a:lstStyle/>
                    <a:p>
                      <a:pPr algn="ctr"/>
                      <a:endParaRPr lang="ru-RU"/>
                    </a:p>
                    <a:p>
                      <a:pPr lvl="0" algn="ctr">
                        <a:buNone/>
                      </a:pPr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Проверка корректности работы кнопки "Создать маршрут"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Нажатие на кнопку "Создать маршрут"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Ожидается открытие страницы "Создать маршрут"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Открытие страницы "Создать маршрут"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Программа работает корректно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07960990"/>
                  </a:ext>
                </a:extLst>
              </a:tr>
              <a:tr h="1199377">
                <a:tc>
                  <a:txBody>
                    <a:bodyPr/>
                    <a:lstStyle/>
                    <a:p>
                      <a:pPr algn="ctr"/>
                      <a:endParaRPr lang="ru-RU"/>
                    </a:p>
                    <a:p>
                      <a:pPr lvl="0" algn="ctr">
                        <a:buNone/>
                      </a:pPr>
                      <a:r>
                        <a:rPr lang="ru-RU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dirty="0"/>
                        <a:t>Проверка корректности работы кнопки "Найти маршрут"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dirty="0"/>
                        <a:t>Нажатие на кнопку "Найти маршрут"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dirty="0"/>
                        <a:t>Ожидается открытие страницы "Найти маршрут"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dirty="0"/>
                        <a:t>Открытие страницы "Найти маршрут"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dirty="0"/>
                        <a:t>Программа работает корректно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16323074"/>
                  </a:ext>
                </a:extLst>
              </a:tr>
              <a:tr h="1199377">
                <a:tc>
                  <a:txBody>
                    <a:bodyPr/>
                    <a:lstStyle/>
                    <a:p>
                      <a:pPr algn="ctr"/>
                      <a:endParaRPr lang="ru-RU"/>
                    </a:p>
                    <a:p>
                      <a:pPr lvl="0" algn="ctr">
                        <a:buNone/>
                      </a:pPr>
                      <a:r>
                        <a:rPr lang="ru-RU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dirty="0"/>
                        <a:t>Проверка корректности работы кнопки "Регистрация"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dirty="0"/>
                        <a:t>Нажатие на кнопку "Регистрация"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dirty="0"/>
                        <a:t>Ожидается открытие страницы "Регистрация"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dirty="0"/>
                        <a:t>Открытие страницы "Регистрация"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dirty="0"/>
                        <a:t>Программа работает корректно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2966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3547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7A9D8A2-0112-2DBD-2470-3B871E84F559}"/>
              </a:ext>
            </a:extLst>
          </p:cNvPr>
          <p:cNvSpPr txBox="1"/>
          <p:nvPr/>
        </p:nvSpPr>
        <p:spPr>
          <a:xfrm>
            <a:off x="171718" y="171717"/>
            <a:ext cx="575256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/>
              <a:t>Результаты 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xmlns="" id="{F19E99FC-4D00-B97C-3F5E-2A80EEF8C8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9001625"/>
              </p:ext>
            </p:extLst>
          </p:nvPr>
        </p:nvGraphicFramePr>
        <p:xfrm>
          <a:off x="2801155" y="1717182"/>
          <a:ext cx="6236781" cy="39656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8927">
                  <a:extLst>
                    <a:ext uri="{9D8B030D-6E8A-4147-A177-3AD203B41FA5}">
                      <a16:colId xmlns:a16="http://schemas.microsoft.com/office/drawing/2014/main" xmlns="" val="367582453"/>
                    </a:ext>
                  </a:extLst>
                </a:gridCol>
                <a:gridCol w="2078927">
                  <a:extLst>
                    <a:ext uri="{9D8B030D-6E8A-4147-A177-3AD203B41FA5}">
                      <a16:colId xmlns:a16="http://schemas.microsoft.com/office/drawing/2014/main" xmlns="" val="2481952083"/>
                    </a:ext>
                  </a:extLst>
                </a:gridCol>
                <a:gridCol w="2078927">
                  <a:extLst>
                    <a:ext uri="{9D8B030D-6E8A-4147-A177-3AD203B41FA5}">
                      <a16:colId xmlns:a16="http://schemas.microsoft.com/office/drawing/2014/main" xmlns="" val="3258169507"/>
                    </a:ext>
                  </a:extLst>
                </a:gridCol>
              </a:tblGrid>
              <a:tr h="554264">
                <a:tc>
                  <a:txBody>
                    <a:bodyPr/>
                    <a:lstStyle/>
                    <a:p>
                      <a:r>
                        <a:rPr lang="ru-RU" dirty="0"/>
                        <a:t>№ пользователя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Удобство использования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Удобство эксплуатации</a:t>
                      </a:r>
                      <a:endParaRPr lang="ru-RU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51271137"/>
                  </a:ext>
                </a:extLst>
              </a:tr>
              <a:tr h="554264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19118648"/>
                  </a:ext>
                </a:extLst>
              </a:tr>
              <a:tr h="554264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99576907"/>
                  </a:ext>
                </a:extLst>
              </a:tr>
              <a:tr h="554264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9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92488413"/>
                  </a:ext>
                </a:extLst>
              </a:tr>
              <a:tr h="554264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49460744"/>
                  </a:ext>
                </a:extLst>
              </a:tr>
              <a:tr h="554264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63097297"/>
                  </a:ext>
                </a:extLst>
              </a:tr>
              <a:tr h="554264">
                <a:tc>
                  <a:txBody>
                    <a:bodyPr/>
                    <a:lstStyle/>
                    <a:p>
                      <a:r>
                        <a:rPr lang="ru-RU" dirty="0"/>
                        <a:t>Средняя оценка: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8.2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38282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5395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xmlns="" id="{98F0D600-CAF6-0E4E-F2F4-A1840AEB7C1B}"/>
              </a:ext>
            </a:extLst>
          </p:cNvPr>
          <p:cNvSpPr/>
          <p:nvPr/>
        </p:nvSpPr>
        <p:spPr>
          <a:xfrm>
            <a:off x="304110" y="3261068"/>
            <a:ext cx="7123233" cy="163011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DD80FC5-A99B-9ECC-9567-0F9848202737}"/>
              </a:ext>
            </a:extLst>
          </p:cNvPr>
          <p:cNvSpPr txBox="1"/>
          <p:nvPr/>
        </p:nvSpPr>
        <p:spPr>
          <a:xfrm>
            <a:off x="643943" y="719069"/>
            <a:ext cx="575256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/>
              <a:t>Вывод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89C4E4E6-E4B4-06D8-52C0-96984B3C355A}"/>
              </a:ext>
            </a:extLst>
          </p:cNvPr>
          <p:cNvSpPr txBox="1"/>
          <p:nvPr/>
        </p:nvSpPr>
        <p:spPr>
          <a:xfrm>
            <a:off x="342281" y="3337459"/>
            <a:ext cx="704689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В </a:t>
            </a:r>
            <a:r>
              <a:rPr lang="en-US" dirty="0" err="1"/>
              <a:t>ходе</a:t>
            </a:r>
            <a:r>
              <a:rPr lang="en-US" dirty="0"/>
              <a:t> </a:t>
            </a:r>
            <a:r>
              <a:rPr lang="en-US" dirty="0" err="1"/>
              <a:t>реализации</a:t>
            </a:r>
            <a:r>
              <a:rPr lang="en-US" dirty="0"/>
              <a:t> </a:t>
            </a:r>
            <a:r>
              <a:rPr lang="en-US" dirty="0" err="1"/>
              <a:t>проекта</a:t>
            </a:r>
            <a:r>
              <a:rPr lang="en-US" dirty="0"/>
              <a:t> </a:t>
            </a:r>
            <a:r>
              <a:rPr lang="en-US" dirty="0" err="1"/>
              <a:t>была</a:t>
            </a:r>
            <a:r>
              <a:rPr lang="en-US" dirty="0"/>
              <a:t> </a:t>
            </a:r>
            <a:r>
              <a:rPr lang="en-US" dirty="0" err="1"/>
              <a:t>создана</a:t>
            </a:r>
            <a:r>
              <a:rPr lang="en-US" dirty="0"/>
              <a:t> </a:t>
            </a:r>
            <a:r>
              <a:rPr lang="en-US" dirty="0" err="1"/>
              <a:t>интуитивно</a:t>
            </a:r>
            <a:r>
              <a:rPr lang="en-US" dirty="0"/>
              <a:t> </a:t>
            </a:r>
            <a:r>
              <a:rPr lang="en-US" dirty="0" err="1"/>
              <a:t>понятная</a:t>
            </a:r>
            <a:r>
              <a:rPr lang="en-US" dirty="0"/>
              <a:t> </a:t>
            </a:r>
            <a:r>
              <a:rPr lang="en-US" dirty="0" err="1"/>
              <a:t>платформа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онлайн</a:t>
            </a:r>
            <a:r>
              <a:rPr lang="en-US" dirty="0"/>
              <a:t> </a:t>
            </a:r>
            <a:r>
              <a:rPr lang="en-US" dirty="0" err="1"/>
              <a:t>картографии</a:t>
            </a:r>
            <a:r>
              <a:rPr lang="en-US" dirty="0"/>
              <a:t>, </a:t>
            </a:r>
            <a:r>
              <a:rPr lang="en-US" dirty="0" err="1"/>
              <a:t>которая</a:t>
            </a:r>
            <a:r>
              <a:rPr lang="en-US" dirty="0"/>
              <a:t> </a:t>
            </a:r>
            <a:r>
              <a:rPr lang="en-US" dirty="0" err="1"/>
              <a:t>отвечает</a:t>
            </a:r>
            <a:r>
              <a:rPr lang="en-US" dirty="0"/>
              <a:t> </a:t>
            </a:r>
            <a:r>
              <a:rPr lang="en-US" dirty="0" err="1"/>
              <a:t>современным</a:t>
            </a:r>
            <a:r>
              <a:rPr lang="en-US" dirty="0"/>
              <a:t> </a:t>
            </a:r>
            <a:r>
              <a:rPr lang="en-US" dirty="0" err="1"/>
              <a:t>требованиям</a:t>
            </a:r>
            <a:r>
              <a:rPr lang="en-US" dirty="0"/>
              <a:t> </a:t>
            </a:r>
            <a:r>
              <a:rPr lang="en-US" dirty="0" err="1"/>
              <a:t>пользователей</a:t>
            </a:r>
            <a:r>
              <a:rPr lang="en-US" dirty="0"/>
              <a:t>. </a:t>
            </a:r>
            <a:r>
              <a:rPr lang="en-US" dirty="0" err="1"/>
              <a:t>Платформа</a:t>
            </a:r>
            <a:r>
              <a:rPr lang="en-US" dirty="0"/>
              <a:t> </a:t>
            </a:r>
            <a:r>
              <a:rPr lang="en-US" dirty="0" err="1"/>
              <a:t>предоставляет</a:t>
            </a:r>
            <a:r>
              <a:rPr lang="en-US" dirty="0"/>
              <a:t> </a:t>
            </a:r>
            <a:r>
              <a:rPr lang="en-US" dirty="0" err="1"/>
              <a:t>возможность</a:t>
            </a:r>
            <a:r>
              <a:rPr lang="en-US" dirty="0"/>
              <a:t> </a:t>
            </a:r>
            <a:r>
              <a:rPr lang="en-US" dirty="0" err="1"/>
              <a:t>создавать</a:t>
            </a:r>
            <a:r>
              <a:rPr lang="en-US" dirty="0"/>
              <a:t> и </a:t>
            </a:r>
            <a:r>
              <a:rPr lang="en-US" dirty="0" err="1"/>
              <a:t>делиться</a:t>
            </a:r>
            <a:r>
              <a:rPr lang="en-US" dirty="0"/>
              <a:t> </a:t>
            </a:r>
            <a:r>
              <a:rPr lang="en-US" dirty="0" err="1"/>
              <a:t>картами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способствует</a:t>
            </a:r>
            <a:r>
              <a:rPr lang="en-US" dirty="0"/>
              <a:t> </a:t>
            </a:r>
            <a:r>
              <a:rPr lang="en-US" dirty="0" err="1"/>
              <a:t>более</a:t>
            </a:r>
            <a:r>
              <a:rPr lang="en-US" dirty="0"/>
              <a:t> </a:t>
            </a:r>
            <a:r>
              <a:rPr lang="en-US" dirty="0" err="1"/>
              <a:t>эффективному</a:t>
            </a:r>
            <a:r>
              <a:rPr lang="en-US" dirty="0"/>
              <a:t> </a:t>
            </a:r>
            <a:r>
              <a:rPr lang="en-US" dirty="0" err="1"/>
              <a:t>обмену</a:t>
            </a:r>
            <a:r>
              <a:rPr lang="en-US" dirty="0"/>
              <a:t> </a:t>
            </a:r>
            <a:r>
              <a:rPr lang="en-US" dirty="0" err="1"/>
              <a:t>информацией</a:t>
            </a:r>
            <a:r>
              <a:rPr lang="en-US" dirty="0"/>
              <a:t>. </a:t>
            </a:r>
          </a:p>
        </p:txBody>
      </p:sp>
      <p:pic>
        <p:nvPicPr>
          <p:cNvPr id="3074" name="Picture 2" descr="Разработка сайта по интересующей тематике | Идея проекта заключается в  создании удобного и привлекательного интернет-ресурса, который будет  предлагать ценный и интересный контент по выбранной тематике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0694" y="474282"/>
            <a:ext cx="4272532" cy="244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906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52CBF84C-D40D-A3DC-5796-582E51BAC09D}"/>
              </a:ext>
            </a:extLst>
          </p:cNvPr>
          <p:cNvSpPr txBox="1"/>
          <p:nvPr/>
        </p:nvSpPr>
        <p:spPr>
          <a:xfrm>
            <a:off x="729802" y="676139"/>
            <a:ext cx="316605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3600" dirty="0"/>
              <a:t>Оглавление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86CC7A4-0E33-73F4-BB0B-2BA32BD08FCB}"/>
              </a:ext>
            </a:extLst>
          </p:cNvPr>
          <p:cNvSpPr txBox="1"/>
          <p:nvPr/>
        </p:nvSpPr>
        <p:spPr>
          <a:xfrm>
            <a:off x="6471632" y="1856703"/>
            <a:ext cx="5366197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 dirty="0"/>
              <a:t>Актуальность проекта</a:t>
            </a:r>
          </a:p>
          <a:p>
            <a:pPr marL="285750" indent="-285750">
              <a:buFont typeface="Arial"/>
              <a:buChar char="•"/>
            </a:pPr>
            <a:endParaRPr lang="ru-RU" dirty="0"/>
          </a:p>
          <a:p>
            <a:pPr marL="285750" indent="-285750">
              <a:buFont typeface="Arial"/>
              <a:buChar char="•"/>
            </a:pPr>
            <a:r>
              <a:rPr lang="ru-RU" dirty="0"/>
              <a:t>Обоснование выбора темы</a:t>
            </a:r>
          </a:p>
          <a:p>
            <a:pPr marL="285750" indent="-285750">
              <a:buFont typeface="Arial"/>
              <a:buChar char="•"/>
            </a:pPr>
            <a:endParaRPr lang="ru-RU" dirty="0"/>
          </a:p>
          <a:p>
            <a:pPr marL="285750" indent="-285750">
              <a:buFont typeface="Arial"/>
              <a:buChar char="•"/>
            </a:pPr>
            <a:r>
              <a:rPr lang="ru-RU" dirty="0"/>
              <a:t>Цели и задачи работы</a:t>
            </a:r>
          </a:p>
          <a:p>
            <a:pPr marL="285750" indent="-285750">
              <a:buFont typeface="Arial"/>
              <a:buChar char="•"/>
            </a:pPr>
            <a:endParaRPr lang="ru-RU" dirty="0"/>
          </a:p>
          <a:p>
            <a:pPr marL="285750" indent="-285750">
              <a:buFont typeface="Arial"/>
              <a:buChar char="•"/>
            </a:pPr>
            <a:r>
              <a:rPr lang="ru-RU" dirty="0"/>
              <a:t>Методика выполнения</a:t>
            </a:r>
          </a:p>
          <a:p>
            <a:pPr marL="285750" indent="-285750">
              <a:buFont typeface="Arial"/>
              <a:buChar char="•"/>
            </a:pPr>
            <a:endParaRPr lang="ru-RU" dirty="0"/>
          </a:p>
          <a:p>
            <a:pPr marL="285750" indent="-285750">
              <a:buFont typeface="Arial"/>
              <a:buChar char="•"/>
            </a:pPr>
            <a:r>
              <a:rPr lang="ru-RU" dirty="0"/>
              <a:t>Результаты</a:t>
            </a:r>
          </a:p>
          <a:p>
            <a:pPr marL="285750" indent="-285750">
              <a:buFont typeface="Arial"/>
              <a:buChar char="•"/>
            </a:pPr>
            <a:endParaRPr lang="ru-RU" dirty="0"/>
          </a:p>
          <a:p>
            <a:pPr marL="285750" indent="-285750">
              <a:buFont typeface="Arial"/>
              <a:buChar char="•"/>
            </a:pPr>
            <a:r>
              <a:rPr lang="ru-RU" dirty="0"/>
              <a:t>Вывод</a:t>
            </a:r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xmlns="" id="{87D39847-97E3-18A9-DE7E-23BC74CBF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63" y="2063824"/>
            <a:ext cx="5702595" cy="314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163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xmlns="" id="{84EF3B31-EADC-3E39-05C9-19272159774A}"/>
              </a:ext>
            </a:extLst>
          </p:cNvPr>
          <p:cNvSpPr/>
          <p:nvPr/>
        </p:nvSpPr>
        <p:spPr>
          <a:xfrm>
            <a:off x="375634" y="2371858"/>
            <a:ext cx="6278450" cy="30480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DD80FC5-A99B-9ECC-9567-0F9848202737}"/>
              </a:ext>
            </a:extLst>
          </p:cNvPr>
          <p:cNvSpPr txBox="1"/>
          <p:nvPr/>
        </p:nvSpPr>
        <p:spPr>
          <a:xfrm>
            <a:off x="643943" y="719069"/>
            <a:ext cx="575256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/>
              <a:t>Актуальность проекта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8385204-9C88-B5E7-8068-EF81FE2273F2}"/>
              </a:ext>
            </a:extLst>
          </p:cNvPr>
          <p:cNvSpPr txBox="1"/>
          <p:nvPr/>
        </p:nvSpPr>
        <p:spPr>
          <a:xfrm>
            <a:off x="646090" y="2599386"/>
            <a:ext cx="5962918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В современном мире картография играет ключевую роль в различных сферах деятельности: от науки и образования до бизнеса и туризма. С ростом объемов данных и необходимостью их визуализации, онлайн платформы для создания карт становятся все более актуальными. Они позволяют пользователям не только создавать собственные карты, но и делиться ими с другими, что способствует обмену знаниями и информации. </a:t>
            </a:r>
          </a:p>
        </p:txBody>
      </p:sp>
      <p:pic>
        <p:nvPicPr>
          <p:cNvPr id="8" name="Рисунок 7" descr="Picture background">
            <a:extLst>
              <a:ext uri="{FF2B5EF4-FFF2-40B4-BE49-F238E27FC236}">
                <a16:creationId xmlns:a16="http://schemas.microsoft.com/office/drawing/2014/main" xmlns="" id="{82378975-3942-6F4C-B00E-FED52E799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7180" y="2146116"/>
            <a:ext cx="4316679" cy="327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552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xmlns="" id="{3B43A58A-415F-DC30-6EB8-309A0803D60B}"/>
              </a:ext>
            </a:extLst>
          </p:cNvPr>
          <p:cNvSpPr/>
          <p:nvPr/>
        </p:nvSpPr>
        <p:spPr>
          <a:xfrm>
            <a:off x="203915" y="2779690"/>
            <a:ext cx="6981889" cy="20856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DD80FC5-A99B-9ECC-9567-0F9848202737}"/>
              </a:ext>
            </a:extLst>
          </p:cNvPr>
          <p:cNvSpPr txBox="1"/>
          <p:nvPr/>
        </p:nvSpPr>
        <p:spPr>
          <a:xfrm>
            <a:off x="643943" y="719069"/>
            <a:ext cx="603160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/>
              <a:t>Обоснование выбора темы</a:t>
            </a:r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BD6FEB18-CC7D-3AEE-5820-CBA573844E07}"/>
              </a:ext>
            </a:extLst>
          </p:cNvPr>
          <p:cNvSpPr txBox="1"/>
          <p:nvPr/>
        </p:nvSpPr>
        <p:spPr>
          <a:xfrm>
            <a:off x="356315" y="2835499"/>
            <a:ext cx="6681989" cy="17972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Выбор</a:t>
            </a:r>
            <a:r>
              <a:rPr lang="en-US" dirty="0"/>
              <a:t> </a:t>
            </a:r>
            <a:r>
              <a:rPr lang="en-US" dirty="0" err="1"/>
              <a:t>темы</a:t>
            </a:r>
            <a:r>
              <a:rPr lang="en-US" dirty="0"/>
              <a:t> </a:t>
            </a:r>
            <a:r>
              <a:rPr lang="en-US" dirty="0" err="1"/>
              <a:t>проекта</a:t>
            </a:r>
            <a:r>
              <a:rPr lang="en-US" dirty="0"/>
              <a:t> </a:t>
            </a:r>
            <a:r>
              <a:rPr lang="en-US" dirty="0" err="1"/>
              <a:t>обусловлен</a:t>
            </a:r>
            <a:r>
              <a:rPr lang="en-US" dirty="0"/>
              <a:t> </a:t>
            </a:r>
            <a:r>
              <a:rPr lang="en-US" dirty="0" err="1"/>
              <a:t>потребностью</a:t>
            </a:r>
            <a:r>
              <a:rPr lang="en-US" dirty="0"/>
              <a:t> в </a:t>
            </a:r>
            <a:r>
              <a:rPr lang="en-US" dirty="0" err="1"/>
              <a:t>доступных</a:t>
            </a:r>
            <a:r>
              <a:rPr lang="en-US" dirty="0"/>
              <a:t> </a:t>
            </a:r>
            <a:r>
              <a:rPr lang="en-US" dirty="0" err="1"/>
              <a:t>инструментах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картографии</a:t>
            </a:r>
            <a:r>
              <a:rPr lang="en-US" dirty="0"/>
              <a:t>, </a:t>
            </a:r>
            <a:r>
              <a:rPr lang="en-US" dirty="0" err="1"/>
              <a:t>которые</a:t>
            </a:r>
            <a:r>
              <a:rPr lang="en-US" dirty="0"/>
              <a:t> </a:t>
            </a:r>
            <a:r>
              <a:rPr lang="en-US" dirty="0" err="1"/>
              <a:t>могут</a:t>
            </a:r>
            <a:r>
              <a:rPr lang="en-US" dirty="0"/>
              <a:t> </a:t>
            </a:r>
            <a:r>
              <a:rPr lang="en-US" dirty="0" err="1"/>
              <a:t>использоваться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профессионалами</a:t>
            </a:r>
            <a:r>
              <a:rPr lang="en-US" dirty="0"/>
              <a:t>, </a:t>
            </a:r>
            <a:r>
              <a:rPr lang="en-US" dirty="0" err="1"/>
              <a:t>так</a:t>
            </a:r>
            <a:r>
              <a:rPr lang="en-US" dirty="0"/>
              <a:t> и </a:t>
            </a:r>
            <a:r>
              <a:rPr lang="en-US" dirty="0" err="1"/>
              <a:t>любителями</a:t>
            </a:r>
            <a:r>
              <a:rPr lang="en-US" dirty="0"/>
              <a:t>. </a:t>
            </a:r>
            <a:r>
              <a:rPr lang="en-US" dirty="0" err="1"/>
              <a:t>Платформа</a:t>
            </a:r>
            <a:r>
              <a:rPr lang="en-US" dirty="0"/>
              <a:t> </a:t>
            </a:r>
            <a:r>
              <a:rPr lang="en-US" dirty="0" err="1"/>
              <a:t>позволит</a:t>
            </a:r>
            <a:r>
              <a:rPr lang="en-US" dirty="0"/>
              <a:t> </a:t>
            </a:r>
            <a:r>
              <a:rPr lang="en-US" dirty="0" err="1"/>
              <a:t>устранить</a:t>
            </a:r>
            <a:r>
              <a:rPr lang="en-US" dirty="0"/>
              <a:t> </a:t>
            </a:r>
            <a:r>
              <a:rPr lang="en-US" dirty="0" err="1"/>
              <a:t>барьеры</a:t>
            </a:r>
            <a:r>
              <a:rPr lang="en-US" dirty="0"/>
              <a:t>, </a:t>
            </a:r>
            <a:r>
              <a:rPr lang="en-US" dirty="0" err="1"/>
              <a:t>связанные</a:t>
            </a:r>
            <a:r>
              <a:rPr lang="en-US" dirty="0"/>
              <a:t> с </a:t>
            </a:r>
            <a:r>
              <a:rPr lang="en-US" dirty="0" err="1"/>
              <a:t>традиционными</a:t>
            </a:r>
            <a:r>
              <a:rPr lang="en-US" dirty="0"/>
              <a:t> </a:t>
            </a:r>
            <a:r>
              <a:rPr lang="en-US" dirty="0" err="1"/>
              <a:t>методами</a:t>
            </a:r>
            <a:r>
              <a:rPr lang="en-US" dirty="0"/>
              <a:t> </a:t>
            </a:r>
            <a:r>
              <a:rPr lang="en-US" dirty="0" err="1"/>
              <a:t>создания</a:t>
            </a:r>
            <a:r>
              <a:rPr lang="en-US" dirty="0"/>
              <a:t> </a:t>
            </a:r>
            <a:r>
              <a:rPr lang="en-US" dirty="0" err="1"/>
              <a:t>карт</a:t>
            </a:r>
            <a:r>
              <a:rPr lang="en-US" dirty="0"/>
              <a:t>, и </a:t>
            </a:r>
            <a:r>
              <a:rPr lang="en-US" dirty="0" err="1"/>
              <a:t>предоставит</a:t>
            </a:r>
            <a:r>
              <a:rPr lang="en-US" dirty="0"/>
              <a:t> </a:t>
            </a:r>
            <a:r>
              <a:rPr lang="en-US" dirty="0" err="1"/>
              <a:t>пользователям</a:t>
            </a:r>
            <a:r>
              <a:rPr lang="en-US" dirty="0"/>
              <a:t> </a:t>
            </a:r>
            <a:r>
              <a:rPr lang="en-US" dirty="0" err="1"/>
              <a:t>возможность</a:t>
            </a:r>
            <a:r>
              <a:rPr lang="en-US" dirty="0"/>
              <a:t> </a:t>
            </a:r>
            <a:r>
              <a:rPr lang="en-US" dirty="0" err="1"/>
              <a:t>легко</a:t>
            </a:r>
            <a:r>
              <a:rPr lang="en-US" dirty="0"/>
              <a:t> и </a:t>
            </a:r>
            <a:r>
              <a:rPr lang="en-US" dirty="0" err="1"/>
              <a:t>быстро</a:t>
            </a:r>
            <a:r>
              <a:rPr lang="en-US" dirty="0"/>
              <a:t> </a:t>
            </a:r>
            <a:r>
              <a:rPr lang="en-US" dirty="0" err="1"/>
              <a:t>визуализировать</a:t>
            </a:r>
            <a:r>
              <a:rPr lang="en-US" dirty="0"/>
              <a:t> </a:t>
            </a:r>
            <a:r>
              <a:rPr lang="en-US" dirty="0" err="1"/>
              <a:t>свои</a:t>
            </a:r>
            <a:r>
              <a:rPr lang="en-US" dirty="0"/>
              <a:t> </a:t>
            </a:r>
            <a:r>
              <a:rPr lang="en-US" dirty="0" err="1"/>
              <a:t>данные</a:t>
            </a:r>
            <a:r>
              <a:rPr lang="en-US" dirty="0"/>
              <a:t>.</a:t>
            </a:r>
          </a:p>
        </p:txBody>
      </p:sp>
      <p:pic>
        <p:nvPicPr>
          <p:cNvPr id="6" name="Рисунок 5" descr="Изображение выглядит как карта, инструмент&#10;&#10;Автоматически созданное описание">
            <a:extLst>
              <a:ext uri="{FF2B5EF4-FFF2-40B4-BE49-F238E27FC236}">
                <a16:creationId xmlns:a16="http://schemas.microsoft.com/office/drawing/2014/main" xmlns="" id="{46ABFE70-0856-451A-C1C9-CA1A99054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3530" y="2217343"/>
            <a:ext cx="4572001" cy="304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580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xmlns="" id="{91A7B959-2C13-1175-6BD9-B049804FE69E}"/>
              </a:ext>
            </a:extLst>
          </p:cNvPr>
          <p:cNvSpPr/>
          <p:nvPr/>
        </p:nvSpPr>
        <p:spPr>
          <a:xfrm>
            <a:off x="375633" y="2736760"/>
            <a:ext cx="5720366" cy="15240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DD80FC5-A99B-9ECC-9567-0F9848202737}"/>
              </a:ext>
            </a:extLst>
          </p:cNvPr>
          <p:cNvSpPr txBox="1"/>
          <p:nvPr/>
        </p:nvSpPr>
        <p:spPr>
          <a:xfrm>
            <a:off x="643943" y="719069"/>
            <a:ext cx="575256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/>
              <a:t>Цель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CE02A06-58ED-6244-C571-D48DED6594CA}"/>
              </a:ext>
            </a:extLst>
          </p:cNvPr>
          <p:cNvSpPr txBox="1"/>
          <p:nvPr/>
        </p:nvSpPr>
        <p:spPr>
          <a:xfrm>
            <a:off x="646091" y="2899893"/>
            <a:ext cx="524384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Разработка платформы для онлайн картографии, позволяющей пользователям создавать, редактировать и делиться собственными картами.</a:t>
            </a:r>
          </a:p>
        </p:txBody>
      </p:sp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xmlns="" id="{E0778946-1CC7-687F-8445-E15237D3A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9257" y="1980211"/>
            <a:ext cx="4564083" cy="303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564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xmlns="" id="{05850A5A-BD94-77CC-9E25-0C24DAC44E05}"/>
              </a:ext>
            </a:extLst>
          </p:cNvPr>
          <p:cNvSpPr/>
          <p:nvPr/>
        </p:nvSpPr>
        <p:spPr>
          <a:xfrm>
            <a:off x="1012188" y="2617772"/>
            <a:ext cx="2468450" cy="126642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xmlns="" id="{0A47E230-7204-427A-8CB3-26478C6E5928}"/>
              </a:ext>
            </a:extLst>
          </p:cNvPr>
          <p:cNvSpPr/>
          <p:nvPr/>
        </p:nvSpPr>
        <p:spPr>
          <a:xfrm>
            <a:off x="7769443" y="2617772"/>
            <a:ext cx="2468450" cy="126642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xmlns="" id="{35D4A8E5-A5C8-1AB5-CA06-E95224E4AAF7}"/>
              </a:ext>
            </a:extLst>
          </p:cNvPr>
          <p:cNvSpPr/>
          <p:nvPr/>
        </p:nvSpPr>
        <p:spPr>
          <a:xfrm>
            <a:off x="6368724" y="4805196"/>
            <a:ext cx="2468450" cy="134154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xmlns="" id="{F721B4B4-378B-3624-83EB-921BD2451F69}"/>
              </a:ext>
            </a:extLst>
          </p:cNvPr>
          <p:cNvSpPr/>
          <p:nvPr/>
        </p:nvSpPr>
        <p:spPr>
          <a:xfrm>
            <a:off x="2370908" y="4805196"/>
            <a:ext cx="2468450" cy="134154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DD80FC5-A99B-9ECC-9567-0F9848202737}"/>
              </a:ext>
            </a:extLst>
          </p:cNvPr>
          <p:cNvSpPr txBox="1"/>
          <p:nvPr/>
        </p:nvSpPr>
        <p:spPr>
          <a:xfrm>
            <a:off x="4521456" y="2891525"/>
            <a:ext cx="184726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/>
              <a:t>Задачи работы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33B0A85-4953-39F3-F637-6D42A5F5916B}"/>
              </a:ext>
            </a:extLst>
          </p:cNvPr>
          <p:cNvSpPr txBox="1"/>
          <p:nvPr/>
        </p:nvSpPr>
        <p:spPr>
          <a:xfrm>
            <a:off x="4353628" y="674086"/>
            <a:ext cx="2399763" cy="163449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Исследовать</a:t>
            </a:r>
            <a:r>
              <a:rPr lang="en-US" dirty="0"/>
              <a:t> </a:t>
            </a:r>
            <a:r>
              <a:rPr lang="en-US" dirty="0" err="1"/>
              <a:t>существующие</a:t>
            </a:r>
            <a:r>
              <a:rPr lang="en-US" dirty="0"/>
              <a:t> </a:t>
            </a:r>
            <a:r>
              <a:rPr lang="en-US" dirty="0" err="1"/>
              <a:t>решения</a:t>
            </a:r>
            <a:r>
              <a:rPr lang="en-US" dirty="0"/>
              <a:t> в </a:t>
            </a:r>
            <a:r>
              <a:rPr lang="en-US" dirty="0" err="1"/>
              <a:t>области</a:t>
            </a:r>
            <a:r>
              <a:rPr lang="en-US" dirty="0"/>
              <a:t> </a:t>
            </a:r>
            <a:r>
              <a:rPr lang="en-US" dirty="0" err="1"/>
              <a:t>онлайн</a:t>
            </a:r>
            <a:r>
              <a:rPr lang="en-US" dirty="0"/>
              <a:t> </a:t>
            </a:r>
            <a:r>
              <a:rPr lang="en-US" dirty="0" err="1"/>
              <a:t>картографии</a:t>
            </a:r>
            <a:r>
              <a:rPr lang="en-US" dirty="0"/>
              <a:t>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E5A4BA6-B47B-BEEC-6D23-A2658BA5EC42}"/>
              </a:ext>
            </a:extLst>
          </p:cNvPr>
          <p:cNvSpPr txBox="1"/>
          <p:nvPr/>
        </p:nvSpPr>
        <p:spPr>
          <a:xfrm>
            <a:off x="8018433" y="2652115"/>
            <a:ext cx="207483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2. </a:t>
            </a:r>
            <a:r>
              <a:rPr lang="en-US" dirty="0" err="1"/>
              <a:t>Определить</a:t>
            </a:r>
            <a:r>
              <a:rPr lang="en-US" dirty="0"/>
              <a:t> </a:t>
            </a:r>
            <a:r>
              <a:rPr lang="en-US" dirty="0" err="1"/>
              <a:t>функциональные</a:t>
            </a:r>
            <a:r>
              <a:rPr lang="en-US" dirty="0"/>
              <a:t> </a:t>
            </a:r>
            <a:r>
              <a:rPr lang="en-US" dirty="0" err="1"/>
              <a:t>требования</a:t>
            </a:r>
            <a:r>
              <a:rPr lang="en-US" dirty="0"/>
              <a:t> к </a:t>
            </a:r>
            <a:r>
              <a:rPr lang="en-US" dirty="0" err="1"/>
              <a:t>платформе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CFDB314-A4DD-4CE0-5F4D-FE6133A76EDA}"/>
              </a:ext>
            </a:extLst>
          </p:cNvPr>
          <p:cNvSpPr txBox="1"/>
          <p:nvPr/>
        </p:nvSpPr>
        <p:spPr>
          <a:xfrm>
            <a:off x="6682110" y="5011257"/>
            <a:ext cx="184167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3. </a:t>
            </a:r>
            <a:r>
              <a:rPr lang="en-US" dirty="0" err="1"/>
              <a:t>Разработать</a:t>
            </a:r>
            <a:r>
              <a:rPr lang="en-US" dirty="0"/>
              <a:t> </a:t>
            </a:r>
            <a:r>
              <a:rPr lang="en-US" dirty="0" err="1"/>
              <a:t>интерфейс</a:t>
            </a:r>
            <a:r>
              <a:rPr lang="en-US" dirty="0"/>
              <a:t> </a:t>
            </a:r>
            <a:r>
              <a:rPr lang="en-US" dirty="0" err="1"/>
              <a:t>пользователя</a:t>
            </a:r>
            <a:r>
              <a:rPr lang="en-US" dirty="0"/>
              <a:t>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5EB97BE-A514-C76D-E5D1-B41B8E5D3B16}"/>
              </a:ext>
            </a:extLst>
          </p:cNvPr>
          <p:cNvSpPr txBox="1"/>
          <p:nvPr/>
        </p:nvSpPr>
        <p:spPr>
          <a:xfrm>
            <a:off x="2373054" y="4871736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4. </a:t>
            </a:r>
            <a:r>
              <a:rPr lang="en-US" dirty="0" err="1"/>
              <a:t>Реализовать</a:t>
            </a:r>
            <a:r>
              <a:rPr lang="en-US" dirty="0"/>
              <a:t> </a:t>
            </a:r>
            <a:r>
              <a:rPr lang="en-US" dirty="0" err="1"/>
              <a:t>основные</a:t>
            </a:r>
            <a:r>
              <a:rPr lang="en-US" dirty="0"/>
              <a:t> </a:t>
            </a:r>
            <a:r>
              <a:rPr lang="en-US" dirty="0" err="1"/>
              <a:t>функции</a:t>
            </a:r>
            <a:r>
              <a:rPr lang="en-US" dirty="0"/>
              <a:t> </a:t>
            </a:r>
            <a:r>
              <a:rPr lang="en-US" dirty="0" err="1"/>
              <a:t>создания</a:t>
            </a:r>
            <a:r>
              <a:rPr lang="en-US" dirty="0"/>
              <a:t> и </a:t>
            </a:r>
            <a:r>
              <a:rPr lang="en-US" dirty="0" err="1"/>
              <a:t>редактирования</a:t>
            </a:r>
            <a:r>
              <a:rPr lang="en-US" dirty="0"/>
              <a:t> </a:t>
            </a:r>
            <a:r>
              <a:rPr lang="en-US" dirty="0" err="1"/>
              <a:t>карт</a:t>
            </a:r>
            <a:r>
              <a:rPr lang="en-US" dirty="0"/>
              <a:t>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6B5470D-5C23-7856-7F89-65A058390ED0}"/>
              </a:ext>
            </a:extLst>
          </p:cNvPr>
          <p:cNvSpPr txBox="1"/>
          <p:nvPr/>
        </p:nvSpPr>
        <p:spPr>
          <a:xfrm>
            <a:off x="1389969" y="2791637"/>
            <a:ext cx="170215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5. </a:t>
            </a:r>
            <a:r>
              <a:rPr lang="en-US" dirty="0" err="1"/>
              <a:t>Провести</a:t>
            </a:r>
            <a:r>
              <a:rPr lang="en-US" dirty="0"/>
              <a:t> </a:t>
            </a:r>
            <a:r>
              <a:rPr lang="en-US" dirty="0" err="1"/>
              <a:t>тестирование</a:t>
            </a:r>
            <a:r>
              <a:rPr lang="en-US" dirty="0"/>
              <a:t> </a:t>
            </a:r>
            <a:r>
              <a:rPr lang="en-US" dirty="0" err="1"/>
              <a:t>платформы</a:t>
            </a:r>
            <a:r>
              <a:rPr lang="en-US" dirty="0"/>
              <a:t>. </a:t>
            </a:r>
          </a:p>
        </p:txBody>
      </p:sp>
      <p:cxnSp>
        <p:nvCxnSpPr>
          <p:cNvPr id="13" name="Прямая со стрелкой 12"/>
          <p:cNvCxnSpPr/>
          <p:nvPr/>
        </p:nvCxnSpPr>
        <p:spPr>
          <a:xfrm flipV="1">
            <a:off x="6327475" y="3418821"/>
            <a:ext cx="1297343" cy="728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/>
          <p:nvPr/>
        </p:nvCxnSpPr>
        <p:spPr>
          <a:xfrm flipV="1">
            <a:off x="5443268" y="2378560"/>
            <a:ext cx="8626" cy="6148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 flipH="1">
            <a:off x="4475145" y="4074971"/>
            <a:ext cx="317902" cy="6181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 flipH="1" flipV="1">
            <a:off x="3625263" y="3456802"/>
            <a:ext cx="896194" cy="288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/>
          <p:nvPr/>
        </p:nvCxnSpPr>
        <p:spPr>
          <a:xfrm>
            <a:off x="6116128" y="4091854"/>
            <a:ext cx="422695" cy="6181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8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11">
            <a:extLst>
              <a:ext uri="{FF2B5EF4-FFF2-40B4-BE49-F238E27FC236}">
                <a16:creationId xmlns:a16="http://schemas.microsoft.com/office/drawing/2014/main" xmlns="" id="{05850A5A-BD94-77CC-9E25-0C24DAC44E05}"/>
              </a:ext>
            </a:extLst>
          </p:cNvPr>
          <p:cNvSpPr/>
          <p:nvPr/>
        </p:nvSpPr>
        <p:spPr>
          <a:xfrm>
            <a:off x="698737" y="2467106"/>
            <a:ext cx="4917057" cy="187423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DD80FC5-A99B-9ECC-9567-0F9848202737}"/>
              </a:ext>
            </a:extLst>
          </p:cNvPr>
          <p:cNvSpPr txBox="1"/>
          <p:nvPr/>
        </p:nvSpPr>
        <p:spPr>
          <a:xfrm>
            <a:off x="214647" y="386365"/>
            <a:ext cx="964842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/>
              <a:t>Методика </a:t>
            </a:r>
            <a:r>
              <a:rPr lang="ru-RU" sz="3600" dirty="0" smtClean="0"/>
              <a:t>выполнения</a:t>
            </a:r>
            <a:endParaRPr lang="ru-RU" sz="3600" dirty="0"/>
          </a:p>
        </p:txBody>
      </p:sp>
      <p:sp>
        <p:nvSpPr>
          <p:cNvPr id="2" name="TextBox 1"/>
          <p:cNvSpPr txBox="1"/>
          <p:nvPr/>
        </p:nvSpPr>
        <p:spPr>
          <a:xfrm>
            <a:off x="759123" y="2665562"/>
            <a:ext cx="49170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Первый этап включает поиск информации, необходимой для разработки концепции платформы. Для этого будут использованы авторитетные источники по картографии и геоинформационным системам</a:t>
            </a:r>
            <a:endParaRPr lang="ru-RU" dirty="0"/>
          </a:p>
        </p:txBody>
      </p:sp>
      <p:pic>
        <p:nvPicPr>
          <p:cNvPr id="2050" name="Picture 2" descr="Разработка web-сайтов, презентаций, полиграфический дизайн — ИИКС НИЯУ МИФ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3567" y="1535454"/>
            <a:ext cx="6019769" cy="3968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0797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DD80FC5-A99B-9ECC-9567-0F9848202737}"/>
              </a:ext>
            </a:extLst>
          </p:cNvPr>
          <p:cNvSpPr txBox="1"/>
          <p:nvPr/>
        </p:nvSpPr>
        <p:spPr>
          <a:xfrm>
            <a:off x="271803" y="373511"/>
            <a:ext cx="672721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/>
              <a:t>Методика </a:t>
            </a:r>
            <a:r>
              <a:rPr lang="ru-RU" sz="3600" dirty="0" smtClean="0"/>
              <a:t>выполнения </a:t>
            </a:r>
            <a:r>
              <a:rPr lang="ru-RU" sz="3600" dirty="0"/>
              <a:t>UI и UX</a:t>
            </a:r>
          </a:p>
        </p:txBody>
      </p:sp>
      <p:pic>
        <p:nvPicPr>
          <p:cNvPr id="2" name="Рисунок 1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xmlns="" id="{CA44C26A-0C2D-2C28-3934-1D0690CAD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270" y="1600199"/>
            <a:ext cx="5226424" cy="26176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87F2ED3-4E9B-2780-E202-6DDF43D34B94}"/>
              </a:ext>
            </a:extLst>
          </p:cNvPr>
          <p:cNvSpPr txBox="1"/>
          <p:nvPr/>
        </p:nvSpPr>
        <p:spPr>
          <a:xfrm>
            <a:off x="439397" y="4353059"/>
            <a:ext cx="474371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Рис. 1    Главная страница</a:t>
            </a:r>
          </a:p>
        </p:txBody>
      </p:sp>
      <p:pic>
        <p:nvPicPr>
          <p:cNvPr id="5" name="Рисунок 4" descr="Изображение выглядит как текст, снимок экрана, число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xmlns="" id="{6A7C75DC-65E1-1E0A-B135-C738AE355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7065" y="125505"/>
            <a:ext cx="3209681" cy="33079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15A5F82-4191-DDD5-22F6-B746D2641F34}"/>
              </a:ext>
            </a:extLst>
          </p:cNvPr>
          <p:cNvSpPr txBox="1"/>
          <p:nvPr/>
        </p:nvSpPr>
        <p:spPr>
          <a:xfrm>
            <a:off x="7816971" y="3575150"/>
            <a:ext cx="42520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Рис. 2   Страница создания маршрута</a:t>
            </a:r>
          </a:p>
        </p:txBody>
      </p:sp>
      <p:pic>
        <p:nvPicPr>
          <p:cNvPr id="7" name="Рисунок 6" descr="Изображение выглядит как текст, снимок экрана, Шрифт, дисплей&#10;&#10;Автоматически созданное описание">
            <a:extLst>
              <a:ext uri="{FF2B5EF4-FFF2-40B4-BE49-F238E27FC236}">
                <a16:creationId xmlns:a16="http://schemas.microsoft.com/office/drawing/2014/main" xmlns="" id="{5B772A8B-D520-6D10-B026-06A4A2EB4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0940" y="4994462"/>
            <a:ext cx="5961530" cy="7687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89E912FC-434A-31EA-C1EC-1D9D6F1AE341}"/>
              </a:ext>
            </a:extLst>
          </p:cNvPr>
          <p:cNvSpPr txBox="1"/>
          <p:nvPr/>
        </p:nvSpPr>
        <p:spPr>
          <a:xfrm>
            <a:off x="4845360" y="5913423"/>
            <a:ext cx="47222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Рис. 3    Примеры кнопок перехода</a:t>
            </a:r>
          </a:p>
        </p:txBody>
      </p:sp>
    </p:spTree>
    <p:extLst>
      <p:ext uri="{BB962C8B-B14F-4D97-AF65-F5344CB8AC3E}">
        <p14:creationId xmlns:p14="http://schemas.microsoft.com/office/powerpoint/2010/main" val="231561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Скругленный прямоугольник 12"/>
          <p:cNvSpPr/>
          <p:nvPr/>
        </p:nvSpPr>
        <p:spPr>
          <a:xfrm>
            <a:off x="396815" y="5142659"/>
            <a:ext cx="11296778" cy="93489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5544370" y="1311215"/>
            <a:ext cx="5676181" cy="32687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396815" y="1742536"/>
            <a:ext cx="3476445" cy="299336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DD80FC5-A99B-9ECC-9567-0F9848202737}"/>
              </a:ext>
            </a:extLst>
          </p:cNvPr>
          <p:cNvSpPr txBox="1"/>
          <p:nvPr/>
        </p:nvSpPr>
        <p:spPr>
          <a:xfrm>
            <a:off x="560735" y="515288"/>
            <a:ext cx="958698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/>
              <a:t>Методика </a:t>
            </a:r>
            <a:r>
              <a:rPr lang="ru-RU" sz="3600" dirty="0" smtClean="0"/>
              <a:t>выполнения. Разработка кода</a:t>
            </a:r>
            <a:endParaRPr lang="ru-RU" sz="36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43" y="2029274"/>
            <a:ext cx="3007094" cy="179222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0735" y="3955536"/>
            <a:ext cx="3165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Расположение </a:t>
            </a:r>
            <a:r>
              <a:rPr lang="ru-RU" dirty="0" smtClean="0"/>
              <a:t>файлов </a:t>
            </a:r>
            <a:r>
              <a:rPr lang="en-US" dirty="0" smtClean="0"/>
              <a:t>Fronted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943" y="5181536"/>
            <a:ext cx="10133333" cy="42857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3943" y="5659165"/>
            <a:ext cx="3899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Подключение </a:t>
            </a:r>
            <a:r>
              <a:rPr lang="ru-RU" dirty="0" smtClean="0"/>
              <a:t>шрифта</a:t>
            </a:r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0609" y="1578513"/>
            <a:ext cx="5343705" cy="229384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710609" y="4041499"/>
            <a:ext cx="5322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Выведение </a:t>
            </a:r>
            <a:r>
              <a:rPr lang="ru-RU" dirty="0" smtClean="0"/>
              <a:t>главной страницы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992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443</Words>
  <Application>Microsoft Office PowerPoint</Application>
  <PresentationFormat>Широкоэкранный</PresentationFormat>
  <Paragraphs>95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Тема Office</vt:lpstr>
      <vt:lpstr>Платформа для картографии и создания собственных карт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Платформа для картографии и создания собственных карт</dc:title>
  <dc:creator>student</dc:creator>
  <cp:lastModifiedBy>student</cp:lastModifiedBy>
  <cp:revision>330</cp:revision>
  <dcterms:created xsi:type="dcterms:W3CDTF">2024-12-22T15:17:55Z</dcterms:created>
  <dcterms:modified xsi:type="dcterms:W3CDTF">2024-12-26T10:38:48Z</dcterms:modified>
</cp:coreProperties>
</file>

<file path=docProps/thumbnail.jpeg>
</file>